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9144000" cy="6858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14" autoAdjust="0"/>
  </p:normalViewPr>
  <p:slideViewPr>
    <p:cSldViewPr>
      <p:cViewPr varScale="1">
        <p:scale>
          <a:sx n="70" d="100"/>
          <a:sy n="70" d="100"/>
        </p:scale>
        <p:origin x="-1068" y="-10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05824-ADA0-4B8A-9C25-FD2D4E9995F7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8300" y="514350"/>
            <a:ext cx="33274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ECBDD-55C6-4324-A42E-0772843DE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8300" y="514350"/>
            <a:ext cx="33274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ECBDD-55C6-4324-A42E-0772843DE8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0E78-83F8-4176-B776-31595768ADB6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8B74-71FB-4D2E-B9DC-74DE64B2FC1C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C5D9-3511-4864-9015-A3D7CB6FBAA2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1553-D67A-4BD6-B67F-A907D0E919D8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1F93-64AE-42DB-9B9F-10C167478B8A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1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1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01D8-F85A-456C-811F-FA3BEF451C66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4E889-3692-44FC-95CE-912D6C939CDE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FA04-B83E-4E42-9349-EE59ED12704B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B110-4164-4804-B200-E0705DEE70D0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6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BF62-1370-405C-9939-19DB69CA7651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CA4C-F576-4093-BE9B-B13FF502F483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1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0B35-C133-48B6-9B19-F1BF765AA59C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(c) Leigh Duncan 2013                                                                                                                                                                                           www.leighduncan.com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92ED0-F030-40B6-898D-A927A9577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hf sldNum="0" hdr="0" dt="0"/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3"/>
          <p:cNvSpPr/>
          <p:nvPr/>
        </p:nvSpPr>
        <p:spPr>
          <a:xfrm>
            <a:off x="685801" y="1676401"/>
            <a:ext cx="8686800" cy="6248400"/>
          </a:xfrm>
          <a:prstGeom prst="arc">
            <a:avLst>
              <a:gd name="adj1" fmla="val 10796849"/>
              <a:gd name="adj2" fmla="val 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800600"/>
            <a:ext cx="685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372600" y="4800600"/>
            <a:ext cx="685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1000" y="50292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155" name="Group 154"/>
          <p:cNvGrpSpPr/>
          <p:nvPr/>
        </p:nvGrpSpPr>
        <p:grpSpPr>
          <a:xfrm>
            <a:off x="228601" y="1295401"/>
            <a:ext cx="9601200" cy="4133910"/>
            <a:chOff x="228600" y="1295400"/>
            <a:chExt cx="9601200" cy="413391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895600" y="1752600"/>
              <a:ext cx="152400" cy="6096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33400" y="4572000"/>
              <a:ext cx="228600" cy="4572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838201" y="5029200"/>
              <a:ext cx="30965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447800" y="3505200"/>
              <a:ext cx="30965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133599" y="2819400"/>
              <a:ext cx="30965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971799" y="2438400"/>
              <a:ext cx="30965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962400" y="2057400"/>
              <a:ext cx="30965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876800" y="2057400"/>
              <a:ext cx="30965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791200" y="2057400"/>
              <a:ext cx="30965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858000" y="2438400"/>
              <a:ext cx="30965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467600" y="2819400"/>
              <a:ext cx="4443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153400" y="3505200"/>
              <a:ext cx="4443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991600" y="5029200"/>
              <a:ext cx="4443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228600" y="4419600"/>
              <a:ext cx="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57200" y="4419600"/>
              <a:ext cx="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57200" y="3962400"/>
              <a:ext cx="304800" cy="2286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419600" y="1295400"/>
              <a:ext cx="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276600" y="1524000"/>
              <a:ext cx="7620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85800" y="3505200"/>
              <a:ext cx="304800" cy="2286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514600" y="1828800"/>
              <a:ext cx="152400" cy="333345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2133600" y="2057400"/>
              <a:ext cx="152400" cy="333345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1524000" y="2438400"/>
              <a:ext cx="228600" cy="333345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1219200" y="2743200"/>
              <a:ext cx="228600" cy="333345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990600" y="3124200"/>
              <a:ext cx="381000" cy="3810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828800" y="2209800"/>
              <a:ext cx="304800" cy="5334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4038600" y="1447800"/>
              <a:ext cx="76200" cy="6096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6248400" y="1447800"/>
              <a:ext cx="7620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6705600" y="1524000"/>
              <a:ext cx="7620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7391400" y="1828800"/>
              <a:ext cx="15240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7010400" y="1752600"/>
              <a:ext cx="152400" cy="6096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>
              <a:off x="7848600" y="2209800"/>
              <a:ext cx="304800" cy="5334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8610600" y="2971800"/>
              <a:ext cx="304800" cy="4572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>
              <a:off x="9296400" y="4419600"/>
              <a:ext cx="228600" cy="5334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5029200" y="1295400"/>
              <a:ext cx="0" cy="6096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7772400" y="1981200"/>
              <a:ext cx="15240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8153400" y="2286000"/>
              <a:ext cx="30480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>
              <a:off x="8458200" y="2514600"/>
              <a:ext cx="30480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H="1">
              <a:off x="5943600" y="1447800"/>
              <a:ext cx="76200" cy="6096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3657600" y="1447800"/>
              <a:ext cx="7620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4724400" y="1295400"/>
              <a:ext cx="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5334000" y="1295400"/>
              <a:ext cx="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5638800" y="1295400"/>
              <a:ext cx="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H="1">
              <a:off x="8991600" y="3200400"/>
              <a:ext cx="30480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flipH="1">
              <a:off x="9296400" y="3733800"/>
              <a:ext cx="30480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9601200" y="4419600"/>
              <a:ext cx="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9829800" y="4419600"/>
              <a:ext cx="0" cy="38100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" name="TextBox 155"/>
          <p:cNvSpPr txBox="1"/>
          <p:nvPr/>
        </p:nvSpPr>
        <p:spPr>
          <a:xfrm>
            <a:off x="228600" y="2286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Butcher/</a:t>
            </a:r>
            <a:r>
              <a:rPr lang="en-US" dirty="0" err="1" smtClean="0"/>
              <a:t>Vogler</a:t>
            </a:r>
            <a:r>
              <a:rPr lang="en-US" dirty="0" smtClean="0"/>
              <a:t>/Campbell/Dixon </a:t>
            </a:r>
            <a:r>
              <a:rPr lang="en-US" dirty="0" smtClean="0"/>
              <a:t>Plotting Methods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52401" y="3352802"/>
            <a:ext cx="6495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Inciting </a:t>
            </a:r>
          </a:p>
          <a:p>
            <a:r>
              <a:rPr lang="en-US" sz="1100" dirty="0" smtClean="0"/>
              <a:t>Incident</a:t>
            </a:r>
            <a:endParaRPr lang="en-US" sz="1100" dirty="0"/>
          </a:p>
        </p:txBody>
      </p:sp>
      <p:sp>
        <p:nvSpPr>
          <p:cNvPr id="55" name="Down Arrow 54"/>
          <p:cNvSpPr/>
          <p:nvPr/>
        </p:nvSpPr>
        <p:spPr>
          <a:xfrm>
            <a:off x="152401" y="3810000"/>
            <a:ext cx="228599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9372601" y="3429001"/>
            <a:ext cx="5581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/>
              <a:t>Pot of </a:t>
            </a:r>
          </a:p>
          <a:p>
            <a:pPr algn="r"/>
            <a:r>
              <a:rPr lang="en-US" sz="1100" dirty="0" smtClean="0"/>
              <a:t>Gold</a:t>
            </a:r>
            <a:endParaRPr lang="en-US" sz="1100" dirty="0"/>
          </a:p>
        </p:txBody>
      </p:sp>
      <p:sp>
        <p:nvSpPr>
          <p:cNvPr id="62" name="TextBox 61"/>
          <p:cNvSpPr txBox="1"/>
          <p:nvPr/>
        </p:nvSpPr>
        <p:spPr>
          <a:xfrm rot="2116266">
            <a:off x="7397741" y="1634509"/>
            <a:ext cx="2057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Dominoes Falling Toward Climax</a:t>
            </a:r>
            <a:endParaRPr lang="en-US" sz="1100" dirty="0"/>
          </a:p>
        </p:txBody>
      </p:sp>
      <p:sp>
        <p:nvSpPr>
          <p:cNvPr id="63" name="TextBox 62"/>
          <p:cNvSpPr txBox="1"/>
          <p:nvPr/>
        </p:nvSpPr>
        <p:spPr>
          <a:xfrm rot="19446440">
            <a:off x="910383" y="1526406"/>
            <a:ext cx="1652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Conflict, Rising Conflict</a:t>
            </a:r>
            <a:endParaRPr lang="en-US" sz="1100" dirty="0"/>
          </a:p>
        </p:txBody>
      </p:sp>
      <p:grpSp>
        <p:nvGrpSpPr>
          <p:cNvPr id="70" name="Group 69"/>
          <p:cNvGrpSpPr/>
          <p:nvPr/>
        </p:nvGrpSpPr>
        <p:grpSpPr>
          <a:xfrm>
            <a:off x="3886201" y="685801"/>
            <a:ext cx="2286001" cy="673608"/>
            <a:chOff x="3886200" y="685800"/>
            <a:chExt cx="2286000" cy="673608"/>
          </a:xfrm>
        </p:grpSpPr>
        <p:sp>
          <p:nvSpPr>
            <p:cNvPr id="69" name="Down Arrow 68"/>
            <p:cNvSpPr/>
            <p:nvPr/>
          </p:nvSpPr>
          <p:spPr>
            <a:xfrm>
              <a:off x="3886200" y="685800"/>
              <a:ext cx="228600" cy="673608"/>
            </a:xfrm>
            <a:prstGeom prst="downArrow">
              <a:avLst/>
            </a:pr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419600" y="990600"/>
              <a:ext cx="1277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The Big Middle</a:t>
              </a:r>
              <a:endParaRPr lang="en-US" sz="1400" dirty="0"/>
            </a:p>
          </p:txBody>
        </p:sp>
        <p:sp>
          <p:nvSpPr>
            <p:cNvPr id="61" name="Down Arrow 60"/>
            <p:cNvSpPr/>
            <p:nvPr/>
          </p:nvSpPr>
          <p:spPr>
            <a:xfrm>
              <a:off x="5943600" y="685800"/>
              <a:ext cx="228600" cy="673608"/>
            </a:xfrm>
            <a:prstGeom prst="downArrow">
              <a:avLst/>
            </a:pr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962400" y="685800"/>
              <a:ext cx="2133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Down Arrow 64"/>
          <p:cNvSpPr/>
          <p:nvPr/>
        </p:nvSpPr>
        <p:spPr>
          <a:xfrm>
            <a:off x="9677401" y="3810000"/>
            <a:ext cx="228599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228602" y="5715001"/>
            <a:ext cx="10667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Ordinary World/</a:t>
            </a:r>
          </a:p>
          <a:p>
            <a:r>
              <a:rPr lang="en-US" sz="1100" dirty="0" smtClean="0"/>
              <a:t>Call to Adventure</a:t>
            </a:r>
          </a:p>
        </p:txBody>
      </p:sp>
      <p:sp>
        <p:nvSpPr>
          <p:cNvPr id="72" name="Up Arrow 71"/>
          <p:cNvSpPr/>
          <p:nvPr/>
        </p:nvSpPr>
        <p:spPr>
          <a:xfrm>
            <a:off x="152401" y="4800600"/>
            <a:ext cx="228599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Up Arrow 72"/>
          <p:cNvSpPr/>
          <p:nvPr/>
        </p:nvSpPr>
        <p:spPr>
          <a:xfrm>
            <a:off x="9677401" y="4800600"/>
            <a:ext cx="228599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8763000" y="5867400"/>
            <a:ext cx="107112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/>
              <a:t>Transformation</a:t>
            </a:r>
          </a:p>
          <a:p>
            <a:pPr algn="r"/>
            <a:r>
              <a:rPr lang="en-US" sz="1100" dirty="0" smtClean="0"/>
              <a:t>And Pay-off;</a:t>
            </a:r>
          </a:p>
          <a:p>
            <a:pPr algn="r"/>
            <a:r>
              <a:rPr lang="en-US" sz="1100" dirty="0" smtClean="0"/>
              <a:t> Climax</a:t>
            </a:r>
            <a:endParaRPr lang="en-US" sz="1100" dirty="0"/>
          </a:p>
        </p:txBody>
      </p:sp>
      <p:sp>
        <p:nvSpPr>
          <p:cNvPr id="77" name="TextBox 76"/>
          <p:cNvSpPr txBox="1"/>
          <p:nvPr/>
        </p:nvSpPr>
        <p:spPr>
          <a:xfrm rot="19308225">
            <a:off x="2473773" y="2979672"/>
            <a:ext cx="9140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Tests, Allies </a:t>
            </a:r>
          </a:p>
          <a:p>
            <a:r>
              <a:rPr lang="en-US" sz="1100" dirty="0" smtClean="0"/>
              <a:t>and Enemies</a:t>
            </a:r>
            <a:endParaRPr lang="en-US" sz="1100" dirty="0"/>
          </a:p>
        </p:txBody>
      </p:sp>
      <p:sp>
        <p:nvSpPr>
          <p:cNvPr id="78" name="TextBox 77"/>
          <p:cNvSpPr txBox="1"/>
          <p:nvPr/>
        </p:nvSpPr>
        <p:spPr>
          <a:xfrm rot="18439123">
            <a:off x="1276777" y="4059063"/>
            <a:ext cx="13067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First Threshold</a:t>
            </a:r>
          </a:p>
          <a:p>
            <a:r>
              <a:rPr lang="en-US" sz="1100" dirty="0" smtClean="0"/>
              <a:t>Everything Changes</a:t>
            </a:r>
          </a:p>
          <a:p>
            <a:endParaRPr lang="en-US" sz="1100" dirty="0"/>
          </a:p>
        </p:txBody>
      </p:sp>
      <p:sp>
        <p:nvSpPr>
          <p:cNvPr id="79" name="TextBox 78"/>
          <p:cNvSpPr txBox="1"/>
          <p:nvPr/>
        </p:nvSpPr>
        <p:spPr>
          <a:xfrm>
            <a:off x="4343400" y="2438400"/>
            <a:ext cx="144780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Inner-Most Cave</a:t>
            </a:r>
          </a:p>
          <a:p>
            <a:pPr algn="ctr"/>
            <a:r>
              <a:rPr lang="en-US" sz="1100" dirty="0" smtClean="0"/>
              <a:t>There’s risk ahead, </a:t>
            </a:r>
          </a:p>
          <a:p>
            <a:pPr algn="ctr"/>
            <a:r>
              <a:rPr lang="en-US" sz="1100" dirty="0" smtClean="0"/>
              <a:t>but there’s no going back</a:t>
            </a:r>
          </a:p>
          <a:p>
            <a:pPr algn="ctr"/>
            <a:endParaRPr lang="en-US" sz="1100" dirty="0"/>
          </a:p>
        </p:txBody>
      </p:sp>
      <p:sp>
        <p:nvSpPr>
          <p:cNvPr id="80" name="TextBox 79"/>
          <p:cNvSpPr txBox="1"/>
          <p:nvPr/>
        </p:nvSpPr>
        <p:spPr>
          <a:xfrm rot="2192543">
            <a:off x="6126921" y="2951910"/>
            <a:ext cx="14702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The Ordeal – Facing</a:t>
            </a:r>
          </a:p>
          <a:p>
            <a:r>
              <a:rPr lang="en-US" sz="1100" dirty="0" smtClean="0"/>
              <a:t>Down the Biggest Fear</a:t>
            </a:r>
            <a:endParaRPr lang="en-US" sz="1100" dirty="0"/>
          </a:p>
        </p:txBody>
      </p:sp>
      <p:sp>
        <p:nvSpPr>
          <p:cNvPr id="81" name="TextBox 80"/>
          <p:cNvSpPr txBox="1"/>
          <p:nvPr/>
        </p:nvSpPr>
        <p:spPr>
          <a:xfrm rot="2754250">
            <a:off x="7590576" y="3964778"/>
            <a:ext cx="110959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Black Moment</a:t>
            </a:r>
          </a:p>
          <a:p>
            <a:r>
              <a:rPr lang="en-US" sz="1100" dirty="0" smtClean="0"/>
              <a:t>It’s All Been For </a:t>
            </a:r>
          </a:p>
          <a:p>
            <a:r>
              <a:rPr lang="en-US" sz="1100" dirty="0" smtClean="0"/>
              <a:t>Nothing</a:t>
            </a:r>
            <a:endParaRPr lang="en-US" sz="1100" dirty="0"/>
          </a:p>
        </p:txBody>
      </p:sp>
      <p:sp>
        <p:nvSpPr>
          <p:cNvPr id="83" name="TextBox 82"/>
          <p:cNvSpPr txBox="1"/>
          <p:nvPr/>
        </p:nvSpPr>
        <p:spPr>
          <a:xfrm>
            <a:off x="1371600" y="6629401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Internal conflict:  The more I learn, the more I’m sure he/she’s not right for me, but I’m just so darned attracted to him/her</a:t>
            </a:r>
            <a:endParaRPr lang="en-US" sz="1100" i="1" dirty="0"/>
          </a:p>
        </p:txBody>
      </p:sp>
      <p:sp>
        <p:nvSpPr>
          <p:cNvPr id="84" name="TextBox 83"/>
          <p:cNvSpPr txBox="1"/>
          <p:nvPr/>
        </p:nvSpPr>
        <p:spPr>
          <a:xfrm>
            <a:off x="228601" y="6629400"/>
            <a:ext cx="1143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Introduction of major external conflict</a:t>
            </a:r>
            <a:endParaRPr lang="en-US" sz="1100" i="1" dirty="0"/>
          </a:p>
        </p:txBody>
      </p:sp>
      <p:sp>
        <p:nvSpPr>
          <p:cNvPr id="85" name="TextBox 84"/>
          <p:cNvSpPr txBox="1"/>
          <p:nvPr/>
        </p:nvSpPr>
        <p:spPr>
          <a:xfrm>
            <a:off x="4267205" y="6629400"/>
            <a:ext cx="157126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i="1" dirty="0" smtClean="0"/>
              <a:t>I love him/her</a:t>
            </a:r>
            <a:r>
              <a:rPr lang="en-US" sz="1100" i="1" smtClean="0"/>
              <a:t>, but…</a:t>
            </a:r>
          </a:p>
          <a:p>
            <a:pPr algn="ctr"/>
            <a:r>
              <a:rPr lang="en-US" sz="1100" i="1" smtClean="0"/>
              <a:t>Can </a:t>
            </a:r>
            <a:r>
              <a:rPr lang="en-US" sz="1100" i="1" dirty="0" smtClean="0"/>
              <a:t>we make this work?</a:t>
            </a:r>
          </a:p>
          <a:p>
            <a:pPr algn="ctr"/>
            <a:r>
              <a:rPr lang="en-US" sz="1100" i="1" dirty="0" smtClean="0"/>
              <a:t>Is it worth the risk?</a:t>
            </a:r>
            <a:endParaRPr lang="en-US" sz="1100" i="1" dirty="0"/>
          </a:p>
        </p:txBody>
      </p:sp>
      <p:sp>
        <p:nvSpPr>
          <p:cNvPr id="87" name="TextBox 86"/>
          <p:cNvSpPr txBox="1"/>
          <p:nvPr/>
        </p:nvSpPr>
        <p:spPr>
          <a:xfrm>
            <a:off x="5943601" y="6629401"/>
            <a:ext cx="12891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/>
              <a:t>Working to resolve </a:t>
            </a:r>
          </a:p>
          <a:p>
            <a:r>
              <a:rPr lang="en-US" sz="1100" i="1" dirty="0" smtClean="0"/>
              <a:t>External conflict</a:t>
            </a:r>
            <a:endParaRPr lang="en-US" sz="1100" i="1" dirty="0"/>
          </a:p>
        </p:txBody>
      </p:sp>
      <p:sp>
        <p:nvSpPr>
          <p:cNvPr id="89" name="TextBox 88"/>
          <p:cNvSpPr txBox="1"/>
          <p:nvPr/>
        </p:nvSpPr>
        <p:spPr>
          <a:xfrm>
            <a:off x="7391400" y="6629400"/>
            <a:ext cx="144780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All hopes and dreams go up in smoke due to internal conflict</a:t>
            </a:r>
            <a:endParaRPr lang="en-US" sz="1100" i="1" dirty="0"/>
          </a:p>
        </p:txBody>
      </p:sp>
      <p:sp>
        <p:nvSpPr>
          <p:cNvPr id="90" name="TextBox 89"/>
          <p:cNvSpPr txBox="1"/>
          <p:nvPr/>
        </p:nvSpPr>
        <p:spPr>
          <a:xfrm>
            <a:off x="9144000" y="6629401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Love wins </a:t>
            </a:r>
          </a:p>
          <a:p>
            <a:r>
              <a:rPr lang="en-US" sz="1100" i="1" dirty="0" smtClean="0"/>
              <a:t>in the end</a:t>
            </a:r>
            <a:endParaRPr lang="en-US" sz="1100" i="1" dirty="0"/>
          </a:p>
        </p:txBody>
      </p:sp>
      <p:sp>
        <p:nvSpPr>
          <p:cNvPr id="82" name="Footer Placeholder 8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(c) Leigh Duncan 2013                                                            Do not duplicate without permission                                                  www.leighduncan.com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7" grpId="0"/>
      <p:bldP spid="78" grpI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162</Words>
  <Application>Microsoft Office PowerPoint</Application>
  <PresentationFormat>Custom</PresentationFormat>
  <Paragraphs>50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Duncan</dc:creator>
  <cp:lastModifiedBy>Lee Duncan</cp:lastModifiedBy>
  <cp:revision>57</cp:revision>
  <dcterms:created xsi:type="dcterms:W3CDTF">2011-10-13T18:38:36Z</dcterms:created>
  <dcterms:modified xsi:type="dcterms:W3CDTF">2013-07-05T18:10:28Z</dcterms:modified>
</cp:coreProperties>
</file>