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058400" cy="7772400"/>
  <p:notesSz cx="9144000" cy="6858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14" autoAdjust="0"/>
  </p:normalViewPr>
  <p:slideViewPr>
    <p:cSldViewPr>
      <p:cViewPr varScale="1">
        <p:scale>
          <a:sx n="70" d="100"/>
          <a:sy n="70" d="100"/>
        </p:scale>
        <p:origin x="-1068" y="-10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05824-ADA0-4B8A-9C25-FD2D4E9995F7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8300" y="514350"/>
            <a:ext cx="33274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ECBDD-55C6-4324-A42E-0772843DE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8300" y="514350"/>
            <a:ext cx="33274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1200" dirty="0" smtClean="0"/>
              <a:t>1-Ordinary Worlds – Sarah Working Late at DCF while Ty Gets Ready for Trail Ride</a:t>
            </a:r>
          </a:p>
          <a:p>
            <a:endParaRPr lang="en-US" sz="1200" baseline="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2-Call to Adventure -  Ty denies fathering Jimmy</a:t>
            </a:r>
          </a:p>
          <a:p>
            <a:r>
              <a:rPr lang="en-US" sz="1200" dirty="0" smtClean="0"/>
              <a:t>2- Inciting Incident –</a:t>
            </a:r>
            <a:r>
              <a:rPr lang="en-US" sz="1200" baseline="0" dirty="0" smtClean="0"/>
              <a:t> Ty agrees to blood test</a:t>
            </a:r>
          </a:p>
          <a:p>
            <a:r>
              <a:rPr lang="en-US" sz="1200" baseline="0" dirty="0" smtClean="0"/>
              <a:t>2- Inciting </a:t>
            </a:r>
            <a:r>
              <a:rPr lang="en-US" sz="1200" baseline="0" dirty="0" err="1" smtClean="0"/>
              <a:t>Indicent</a:t>
            </a:r>
            <a:r>
              <a:rPr lang="en-US" sz="1200" baseline="0" dirty="0" smtClean="0"/>
              <a:t> – Sarah’s boss threatens her job over Jimmy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3- Waiting for blood results, Ty and Sarah leave for cattle drive</a:t>
            </a:r>
          </a:p>
          <a:p>
            <a:r>
              <a:rPr lang="en-US" sz="1200" baseline="0" dirty="0" smtClean="0"/>
              <a:t>3- Small test  - No creature comforts; Sarah goes anyway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4 – Big Test – Ty loses track of Jimmy</a:t>
            </a:r>
          </a:p>
          <a:p>
            <a:r>
              <a:rPr lang="en-US" sz="1200" baseline="0" dirty="0" smtClean="0"/>
              <a:t>4 – Ty turns the tables on Sarah; accuses her of breaking Jimmy’s heart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5 – Small test – Ty and Sarah react when Jimmy hates breakfast</a:t>
            </a:r>
          </a:p>
          <a:p>
            <a:r>
              <a:rPr lang="en-US" sz="1200" baseline="0" dirty="0" smtClean="0"/>
              <a:t>5 – Small change – Ty vows to make cattle drive memorable for Jimmy…even if he isn’t his son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6 – Sarah’s changing – she decides to leave DCF</a:t>
            </a:r>
          </a:p>
          <a:p>
            <a:r>
              <a:rPr lang="en-US" sz="1200" baseline="0" dirty="0" smtClean="0"/>
              <a:t>6 – Big test – Rattlesnake!  Ty rescues Sarah.  The resolution moves them one step closer to a relationship.</a:t>
            </a:r>
          </a:p>
          <a:p>
            <a:endParaRPr lang="en-US" sz="1200" dirty="0" smtClean="0"/>
          </a:p>
          <a:p>
            <a:r>
              <a:rPr lang="en-US" sz="1200" dirty="0" smtClean="0"/>
              <a:t>7 – Small test –</a:t>
            </a:r>
            <a:r>
              <a:rPr lang="en-US" sz="1200" baseline="0" dirty="0" smtClean="0"/>
              <a:t> Ty takes Jimmy for ride on Ranger, realizes child has been deprived of normal experiences</a:t>
            </a:r>
          </a:p>
          <a:p>
            <a:r>
              <a:rPr lang="en-US" sz="1200" baseline="0" dirty="0" smtClean="0"/>
              <a:t>7 – Small test – Ty jealous when Sarah talks to other men on cattle drive</a:t>
            </a:r>
          </a:p>
          <a:p>
            <a:r>
              <a:rPr lang="en-US" sz="1200" baseline="0" dirty="0" smtClean="0"/>
              <a:t>7 – Small test – Sarah says “no” to campfire, but trusts Ty to keep them safe from gators and snakes while fishing</a:t>
            </a:r>
          </a:p>
          <a:p>
            <a:r>
              <a:rPr lang="en-US" sz="1200" baseline="0" dirty="0" smtClean="0"/>
              <a:t>7-  Small test – Sarah challenges Ty over photo for hallway on ranch</a:t>
            </a:r>
          </a:p>
          <a:p>
            <a:r>
              <a:rPr lang="en-US" sz="1200" baseline="0" dirty="0" smtClean="0"/>
              <a:t>8- Sarah and Ty talk, grow closer as initial impressions are stripped away</a:t>
            </a:r>
          </a:p>
          <a:p>
            <a:r>
              <a:rPr lang="en-US" sz="1200" baseline="0" dirty="0" smtClean="0"/>
              <a:t>8- Just when Sarah is ready to commit to Ty, here comes another Test—the pregnant Brahman;</a:t>
            </a:r>
          </a:p>
          <a:p>
            <a:r>
              <a:rPr lang="en-US" sz="1200" baseline="0" dirty="0" smtClean="0"/>
              <a:t>    Sarah draws a parallel between Ty’s rejection of the mixed breed calf and his rejection of Jimmy</a:t>
            </a:r>
          </a:p>
          <a:p>
            <a:r>
              <a:rPr lang="en-US" sz="1200" baseline="0" dirty="0" smtClean="0"/>
              <a:t>8- The cow presents a test for Ty, too.  Which will he choose—the purity of his herd or his love for Sarah?</a:t>
            </a:r>
          </a:p>
          <a:p>
            <a:r>
              <a:rPr lang="en-US" sz="1200" baseline="0" dirty="0" smtClean="0"/>
              <a:t>     Dominoes start to fall toward climax when Ty lets his feelings for Sarah override his concerns for the herd.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9 – Sarah visits the campfire; First Kiss!</a:t>
            </a:r>
          </a:p>
          <a:p>
            <a:r>
              <a:rPr lang="en-US" sz="1200" baseline="0" dirty="0" smtClean="0"/>
              <a:t>9- Ty and Sarah reveal their </a:t>
            </a:r>
            <a:r>
              <a:rPr lang="en-US" sz="1200" baseline="0" dirty="0" err="1" smtClean="0"/>
              <a:t>backstories</a:t>
            </a:r>
            <a:r>
              <a:rPr lang="en-US" sz="1200" baseline="0" dirty="0" smtClean="0"/>
              <a:t>, which draws them closer together</a:t>
            </a:r>
          </a:p>
          <a:p>
            <a:r>
              <a:rPr lang="en-US" sz="1200" baseline="0" dirty="0" smtClean="0"/>
              <a:t>9 – Another big test, but this time, when Jimmy wanders off, it brings Ty and Sarah closer</a:t>
            </a:r>
          </a:p>
          <a:p>
            <a:endParaRPr lang="en-US" sz="1200" baseline="0" dirty="0" smtClean="0"/>
          </a:p>
          <a:p>
            <a:r>
              <a:rPr lang="en-US" sz="1200" dirty="0" smtClean="0"/>
              <a:t>10-Ty</a:t>
            </a:r>
            <a:r>
              <a:rPr lang="en-US" sz="1200" baseline="0" dirty="0" smtClean="0"/>
              <a:t> lets Sarah off the hook when Jimmy wanders off during a thunderstorm; </a:t>
            </a:r>
            <a:r>
              <a:rPr lang="en-US" sz="1200" baseline="0" dirty="0" err="1" smtClean="0"/>
              <a:t>afterall</a:t>
            </a:r>
            <a:r>
              <a:rPr lang="en-US" sz="1200" baseline="0" dirty="0" smtClean="0"/>
              <a:t>, he practically did the same thing</a:t>
            </a:r>
          </a:p>
          <a:p>
            <a:r>
              <a:rPr lang="en-US" sz="1200" baseline="0" dirty="0" smtClean="0"/>
              <a:t>10- Ty &amp; Sarah clear the air about previous problems with Chris &amp; Tim</a:t>
            </a:r>
          </a:p>
          <a:p>
            <a:r>
              <a:rPr lang="en-US" sz="1200" baseline="0" dirty="0" smtClean="0"/>
              <a:t>10- SPOILER ALERT – Foreshadowing about Jimmy’s dad</a:t>
            </a:r>
          </a:p>
          <a:p>
            <a:r>
              <a:rPr lang="en-US" sz="1200" baseline="0" dirty="0" smtClean="0"/>
              <a:t>10- Ty &amp; Sarah commit to spend time at the Circle P after the cattle drive</a:t>
            </a:r>
          </a:p>
          <a:p>
            <a:r>
              <a:rPr lang="en-US" sz="1200" baseline="0" dirty="0" smtClean="0"/>
              <a:t>10 – Ty realizes he’s in love, but doesn’t voice his commitment to Sarah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11- Cattle drive arrives in Kissimmee</a:t>
            </a:r>
          </a:p>
          <a:p>
            <a:r>
              <a:rPr lang="en-US" sz="1200" baseline="0" dirty="0" smtClean="0"/>
              <a:t>11- Ty passes a small test by refusing to sell “Lacy”</a:t>
            </a:r>
          </a:p>
          <a:p>
            <a:r>
              <a:rPr lang="en-US" sz="1200" baseline="0" dirty="0" smtClean="0"/>
              <a:t>11-  Watching Ty and Jimmy, Sarah admits she’s in love, but doesn’t voice her commitment to Ty</a:t>
            </a:r>
          </a:p>
          <a:p>
            <a:r>
              <a:rPr lang="en-US" sz="1200" baseline="0" dirty="0" smtClean="0"/>
              <a:t>11-  SPOILER ALERT!  Sarah’s BLACK MOMENT—she gets the news about Jimmy’s paternity</a:t>
            </a:r>
          </a:p>
          <a:p>
            <a:r>
              <a:rPr lang="en-US" sz="1200" baseline="0" dirty="0" smtClean="0"/>
              <a:t>11- Sarah’s black moment deepens when she finds out all her plants have died</a:t>
            </a:r>
          </a:p>
          <a:p>
            <a:r>
              <a:rPr lang="en-US" sz="1200" baseline="0" dirty="0" smtClean="0"/>
              <a:t>11- Things get worse for Sarah when she loses custody of Jimmy</a:t>
            </a:r>
          </a:p>
          <a:p>
            <a:r>
              <a:rPr lang="en-US" sz="1200" baseline="0" dirty="0" smtClean="0"/>
              <a:t>11- Sarah has lost everything--the love of her life, her business, the boy she loves</a:t>
            </a:r>
          </a:p>
          <a:p>
            <a:r>
              <a:rPr lang="en-US" sz="1200" baseline="0" dirty="0" smtClean="0"/>
              <a:t>11- Ty gets paternity results, but commits to raising Jimmy anyway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12- Ty’s Black Moment occurs when he realizes why Sarah ran away</a:t>
            </a:r>
          </a:p>
          <a:p>
            <a:r>
              <a:rPr lang="en-US" sz="1200" baseline="0" dirty="0" smtClean="0"/>
              <a:t>12- His Black Moment deepens when he realizes who Jimmy’s father really is</a:t>
            </a:r>
          </a:p>
          <a:p>
            <a:r>
              <a:rPr lang="en-US" sz="1200" baseline="0" dirty="0" smtClean="0"/>
              <a:t>12 – The new calf gives Ty a new perspective &amp; he realizes “Blood isn’t everything.”</a:t>
            </a:r>
          </a:p>
          <a:p>
            <a:r>
              <a:rPr lang="en-US" sz="1200" baseline="0" dirty="0" smtClean="0"/>
              <a:t>12-  Ty goes after Sarah</a:t>
            </a:r>
          </a:p>
          <a:p>
            <a:r>
              <a:rPr lang="en-US" sz="1200" baseline="0" dirty="0" smtClean="0"/>
              <a:t>12 – Before he reaches her, he secures Jimmy’s future</a:t>
            </a:r>
          </a:p>
          <a:p>
            <a:r>
              <a:rPr lang="en-US" sz="1200" baseline="0" dirty="0" smtClean="0"/>
              <a:t>12 – He proposes &amp; Sarah says, “Yes!”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Epilogue –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A slice of life after the journey is complete—Sarah, Ty and Jimmy on the Circle P on Christmas morning</a:t>
            </a:r>
          </a:p>
          <a:p>
            <a:r>
              <a:rPr lang="en-US" sz="1200" baseline="0" dirty="0" smtClean="0"/>
              <a:t>The story has, literally, come full circle.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ECBDD-55C6-4324-A42E-0772843DE8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0E78-83F8-4176-B776-31595768ADB6}" type="datetime1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8B74-71FB-4D2E-B9DC-74DE64B2FC1C}" type="datetime1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C5D9-3511-4864-9015-A3D7CB6FBAA2}" type="datetime1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1553-D67A-4BD6-B67F-A907D0E919D8}" type="datetime1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1F93-64AE-42DB-9B9F-10C167478B8A}" type="datetime1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1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1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01D8-F85A-456C-811F-FA3BEF451C66}" type="datetime1">
              <a:rPr lang="en-US" smtClean="0"/>
              <a:pPr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4E889-3692-44FC-95CE-912D6C939CDE}" type="datetime1">
              <a:rPr lang="en-US" smtClean="0"/>
              <a:pPr/>
              <a:t>7/3/2013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FA04-B83E-4E42-9349-EE59ED12704B}" type="datetime1">
              <a:rPr lang="en-US" smtClean="0"/>
              <a:pPr/>
              <a:t>7/3/2013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B110-4164-4804-B200-E0705DEE70D0}" type="datetime1">
              <a:rPr lang="en-US" smtClean="0"/>
              <a:pPr/>
              <a:t>7/3/2013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6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BF62-1370-405C-9939-19DB69CA7651}" type="datetime1">
              <a:rPr lang="en-US" smtClean="0"/>
              <a:pPr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CA4C-F576-4093-BE9B-B13FF502F483}" type="datetime1">
              <a:rPr lang="en-US" smtClean="0"/>
              <a:pPr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0B35-C133-48B6-9B19-F1BF765AA59C}" type="datetime1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hf sldNum="0" hdr="0" dt="0"/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/>
          <p:cNvSpPr/>
          <p:nvPr/>
        </p:nvSpPr>
        <p:spPr>
          <a:xfrm>
            <a:off x="685801" y="1676401"/>
            <a:ext cx="8686800" cy="6248400"/>
          </a:xfrm>
          <a:prstGeom prst="arc">
            <a:avLst>
              <a:gd name="adj1" fmla="val 10796849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800600"/>
            <a:ext cx="685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372600" y="4800600"/>
            <a:ext cx="685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1000" y="50292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2" name="Group 154"/>
          <p:cNvGrpSpPr/>
          <p:nvPr/>
        </p:nvGrpSpPr>
        <p:grpSpPr>
          <a:xfrm>
            <a:off x="228601" y="1295401"/>
            <a:ext cx="9601200" cy="4133910"/>
            <a:chOff x="228600" y="1295400"/>
            <a:chExt cx="9601200" cy="413391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895600" y="1752600"/>
              <a:ext cx="152400" cy="6096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33400" y="4572000"/>
              <a:ext cx="228600" cy="4572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838201" y="5029200"/>
              <a:ext cx="3096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447800" y="3505200"/>
              <a:ext cx="3096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133599" y="2819400"/>
              <a:ext cx="3096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971799" y="2438400"/>
              <a:ext cx="3096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962400" y="2057400"/>
              <a:ext cx="3096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876800" y="2057400"/>
              <a:ext cx="3096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791200" y="2057400"/>
              <a:ext cx="3096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858000" y="2438400"/>
              <a:ext cx="3096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467600" y="2819400"/>
              <a:ext cx="4443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153400" y="3505200"/>
              <a:ext cx="4443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991600" y="5029200"/>
              <a:ext cx="4443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28600" y="4419600"/>
              <a:ext cx="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57200" y="4419600"/>
              <a:ext cx="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57200" y="3962400"/>
              <a:ext cx="304800" cy="2286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419600" y="1295400"/>
              <a:ext cx="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276600" y="1524000"/>
              <a:ext cx="762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85800" y="3505200"/>
              <a:ext cx="304800" cy="2286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514600" y="1828800"/>
              <a:ext cx="152400" cy="333345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2133600" y="2057400"/>
              <a:ext cx="152400" cy="333345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1524000" y="2438400"/>
              <a:ext cx="228600" cy="333345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219200" y="2743200"/>
              <a:ext cx="228600" cy="333345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990600" y="3124200"/>
              <a:ext cx="381000" cy="3810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828800" y="2209800"/>
              <a:ext cx="304800" cy="5334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038600" y="1447800"/>
              <a:ext cx="76200" cy="6096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6248400" y="1447800"/>
              <a:ext cx="762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6705600" y="1524000"/>
              <a:ext cx="762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7391400" y="1828800"/>
              <a:ext cx="1524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7010400" y="1752600"/>
              <a:ext cx="152400" cy="6096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>
              <a:off x="7848600" y="2209800"/>
              <a:ext cx="304800" cy="5334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8610600" y="2971800"/>
              <a:ext cx="304800" cy="4572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9296400" y="4419600"/>
              <a:ext cx="228600" cy="5334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5029200" y="1295400"/>
              <a:ext cx="0" cy="6096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7772400" y="1981200"/>
              <a:ext cx="1524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8153400" y="2286000"/>
              <a:ext cx="3048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8458200" y="2514600"/>
              <a:ext cx="3048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>
              <a:off x="5943600" y="1447800"/>
              <a:ext cx="76200" cy="6096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3657600" y="1447800"/>
              <a:ext cx="762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4724400" y="1295400"/>
              <a:ext cx="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5334000" y="1295400"/>
              <a:ext cx="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5638800" y="1295400"/>
              <a:ext cx="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H="1">
              <a:off x="8991600" y="3200400"/>
              <a:ext cx="3048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H="1">
              <a:off x="9296400" y="3733800"/>
              <a:ext cx="3048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9601200" y="4419600"/>
              <a:ext cx="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9829800" y="4419600"/>
              <a:ext cx="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TextBox 155"/>
          <p:cNvSpPr txBox="1"/>
          <p:nvPr/>
        </p:nvSpPr>
        <p:spPr>
          <a:xfrm>
            <a:off x="457200" y="228601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Rancher’s Son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52401" y="3352802"/>
            <a:ext cx="6495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Inciting </a:t>
            </a:r>
          </a:p>
          <a:p>
            <a:r>
              <a:rPr lang="en-US" sz="1100" dirty="0" smtClean="0"/>
              <a:t>Incident</a:t>
            </a:r>
            <a:endParaRPr lang="en-US" sz="1100" dirty="0"/>
          </a:p>
        </p:txBody>
      </p:sp>
      <p:sp>
        <p:nvSpPr>
          <p:cNvPr id="55" name="Down Arrow 54"/>
          <p:cNvSpPr/>
          <p:nvPr/>
        </p:nvSpPr>
        <p:spPr>
          <a:xfrm>
            <a:off x="152401" y="3810000"/>
            <a:ext cx="228599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9372601" y="3429001"/>
            <a:ext cx="5581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/>
              <a:t>Pot of </a:t>
            </a:r>
          </a:p>
          <a:p>
            <a:pPr algn="r"/>
            <a:r>
              <a:rPr lang="en-US" sz="1100" dirty="0" smtClean="0"/>
              <a:t>Gold</a:t>
            </a:r>
            <a:endParaRPr lang="en-US" sz="1100" dirty="0"/>
          </a:p>
        </p:txBody>
      </p:sp>
      <p:sp>
        <p:nvSpPr>
          <p:cNvPr id="62" name="TextBox 61"/>
          <p:cNvSpPr txBox="1"/>
          <p:nvPr/>
        </p:nvSpPr>
        <p:spPr>
          <a:xfrm rot="2116266">
            <a:off x="7887693" y="1255807"/>
            <a:ext cx="2057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Dominoes Falling Toward Climax</a:t>
            </a:r>
            <a:endParaRPr lang="en-US" sz="1100" dirty="0"/>
          </a:p>
        </p:txBody>
      </p:sp>
      <p:sp>
        <p:nvSpPr>
          <p:cNvPr id="63" name="TextBox 62"/>
          <p:cNvSpPr txBox="1"/>
          <p:nvPr/>
        </p:nvSpPr>
        <p:spPr>
          <a:xfrm rot="19446440">
            <a:off x="-80216" y="1145406"/>
            <a:ext cx="1652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Conflict, Rising Conflict</a:t>
            </a:r>
            <a:endParaRPr lang="en-US" sz="1100" dirty="0"/>
          </a:p>
        </p:txBody>
      </p:sp>
      <p:grpSp>
        <p:nvGrpSpPr>
          <p:cNvPr id="3" name="Group 69"/>
          <p:cNvGrpSpPr/>
          <p:nvPr/>
        </p:nvGrpSpPr>
        <p:grpSpPr>
          <a:xfrm>
            <a:off x="3733800" y="152401"/>
            <a:ext cx="2286001" cy="673608"/>
            <a:chOff x="3886200" y="685800"/>
            <a:chExt cx="2286000" cy="673608"/>
          </a:xfrm>
        </p:grpSpPr>
        <p:sp>
          <p:nvSpPr>
            <p:cNvPr id="69" name="Down Arrow 68"/>
            <p:cNvSpPr/>
            <p:nvPr/>
          </p:nvSpPr>
          <p:spPr>
            <a:xfrm>
              <a:off x="3886200" y="685800"/>
              <a:ext cx="228600" cy="673608"/>
            </a:xfrm>
            <a:prstGeom prst="downArrow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19600" y="990600"/>
              <a:ext cx="1277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The Big Middle</a:t>
              </a:r>
              <a:endParaRPr lang="en-US" sz="1400" dirty="0"/>
            </a:p>
          </p:txBody>
        </p:sp>
        <p:sp>
          <p:nvSpPr>
            <p:cNvPr id="61" name="Down Arrow 60"/>
            <p:cNvSpPr/>
            <p:nvPr/>
          </p:nvSpPr>
          <p:spPr>
            <a:xfrm>
              <a:off x="5943600" y="685800"/>
              <a:ext cx="228600" cy="673608"/>
            </a:xfrm>
            <a:prstGeom prst="downArrow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962400" y="685800"/>
              <a:ext cx="2133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Down Arrow 64"/>
          <p:cNvSpPr/>
          <p:nvPr/>
        </p:nvSpPr>
        <p:spPr>
          <a:xfrm>
            <a:off x="9677401" y="3810000"/>
            <a:ext cx="228599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228602" y="5334001"/>
            <a:ext cx="1066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1-Ordinary Worlds – Sarah Working Late at DCF while Ty Gets Ready for Trail Ride</a:t>
            </a:r>
          </a:p>
        </p:txBody>
      </p:sp>
      <p:sp>
        <p:nvSpPr>
          <p:cNvPr id="72" name="Up Arrow 71"/>
          <p:cNvSpPr/>
          <p:nvPr/>
        </p:nvSpPr>
        <p:spPr>
          <a:xfrm>
            <a:off x="152401" y="4800600"/>
            <a:ext cx="228599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Up Arrow 72"/>
          <p:cNvSpPr/>
          <p:nvPr/>
        </p:nvSpPr>
        <p:spPr>
          <a:xfrm>
            <a:off x="9677401" y="4800600"/>
            <a:ext cx="228599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8991600" y="6934200"/>
            <a:ext cx="423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HEA</a:t>
            </a:r>
          </a:p>
        </p:txBody>
      </p:sp>
      <p:sp>
        <p:nvSpPr>
          <p:cNvPr id="77" name="TextBox 76"/>
          <p:cNvSpPr txBox="1"/>
          <p:nvPr/>
        </p:nvSpPr>
        <p:spPr>
          <a:xfrm rot="19308225">
            <a:off x="2778572" y="4579873"/>
            <a:ext cx="9140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Tests, Allies </a:t>
            </a:r>
          </a:p>
          <a:p>
            <a:r>
              <a:rPr lang="en-US" sz="1100" dirty="0" smtClean="0"/>
              <a:t>and Enemies</a:t>
            </a:r>
            <a:endParaRPr lang="en-US" sz="1100" dirty="0"/>
          </a:p>
        </p:txBody>
      </p:sp>
      <p:sp>
        <p:nvSpPr>
          <p:cNvPr id="79" name="TextBox 78"/>
          <p:cNvSpPr txBox="1"/>
          <p:nvPr/>
        </p:nvSpPr>
        <p:spPr>
          <a:xfrm>
            <a:off x="4343400" y="3733800"/>
            <a:ext cx="144780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Inner Most Cave</a:t>
            </a:r>
          </a:p>
          <a:p>
            <a:pPr algn="ctr"/>
            <a:r>
              <a:rPr lang="en-US" sz="1100" dirty="0" smtClean="0"/>
              <a:t>There’s risk ahead, </a:t>
            </a:r>
          </a:p>
          <a:p>
            <a:pPr algn="ctr"/>
            <a:r>
              <a:rPr lang="en-US" sz="1100" dirty="0" smtClean="0"/>
              <a:t>but there’s no going back</a:t>
            </a:r>
          </a:p>
          <a:p>
            <a:pPr algn="ctr"/>
            <a:endParaRPr lang="en-US" sz="1100" dirty="0"/>
          </a:p>
        </p:txBody>
      </p:sp>
      <p:sp>
        <p:nvSpPr>
          <p:cNvPr id="80" name="TextBox 79"/>
          <p:cNvSpPr txBox="1"/>
          <p:nvPr/>
        </p:nvSpPr>
        <p:spPr>
          <a:xfrm rot="2192543">
            <a:off x="5927364" y="4281561"/>
            <a:ext cx="14702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The Ordeal – Facing</a:t>
            </a:r>
          </a:p>
          <a:p>
            <a:r>
              <a:rPr lang="en-US" sz="1100" dirty="0" smtClean="0"/>
              <a:t>Down the Biggest Fear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 rot="2754250">
            <a:off x="6980975" y="5183978"/>
            <a:ext cx="110959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Black Moment</a:t>
            </a:r>
          </a:p>
          <a:p>
            <a:r>
              <a:rPr lang="en-US" sz="1100" dirty="0" smtClean="0"/>
              <a:t>It’s All Been For </a:t>
            </a:r>
          </a:p>
          <a:p>
            <a:r>
              <a:rPr lang="en-US" sz="1100" dirty="0" smtClean="0"/>
              <a:t>Nothing</a:t>
            </a:r>
            <a:endParaRPr lang="en-US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1600200" y="67818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Internal conflict:  The more I learn, the more I’m sure he/she’s not right for me, but I’m just so darned attracted to him/her</a:t>
            </a:r>
            <a:endParaRPr lang="en-US" sz="1100" i="1" dirty="0"/>
          </a:p>
        </p:txBody>
      </p:sp>
      <p:sp>
        <p:nvSpPr>
          <p:cNvPr id="85" name="TextBox 84"/>
          <p:cNvSpPr txBox="1"/>
          <p:nvPr/>
        </p:nvSpPr>
        <p:spPr>
          <a:xfrm>
            <a:off x="4114800" y="6934200"/>
            <a:ext cx="157126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i="1" dirty="0" smtClean="0"/>
              <a:t>I love him/her, but…</a:t>
            </a:r>
          </a:p>
          <a:p>
            <a:pPr algn="ctr"/>
            <a:r>
              <a:rPr lang="en-US" sz="1100" i="1" dirty="0" smtClean="0"/>
              <a:t>Can we make this work?</a:t>
            </a:r>
          </a:p>
          <a:p>
            <a:pPr algn="ctr"/>
            <a:r>
              <a:rPr lang="en-US" sz="1100" i="1" dirty="0" smtClean="0"/>
              <a:t>Is it worth the risk?</a:t>
            </a:r>
            <a:endParaRPr lang="en-US" sz="1100" i="1" dirty="0"/>
          </a:p>
        </p:txBody>
      </p:sp>
      <p:sp>
        <p:nvSpPr>
          <p:cNvPr id="87" name="TextBox 86"/>
          <p:cNvSpPr txBox="1"/>
          <p:nvPr/>
        </p:nvSpPr>
        <p:spPr>
          <a:xfrm>
            <a:off x="5943600" y="6934200"/>
            <a:ext cx="12891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Working to resolve </a:t>
            </a:r>
          </a:p>
          <a:p>
            <a:r>
              <a:rPr lang="en-US" sz="1100" i="1" dirty="0" smtClean="0"/>
              <a:t>External conflict</a:t>
            </a:r>
            <a:endParaRPr lang="en-US" sz="1100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7315200" y="6858000"/>
            <a:ext cx="14478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All hopes and dreams go up in smoke due to internal conflict</a:t>
            </a:r>
            <a:endParaRPr lang="en-US" sz="1100" i="1" dirty="0"/>
          </a:p>
        </p:txBody>
      </p:sp>
      <p:sp>
        <p:nvSpPr>
          <p:cNvPr id="82" name="Footer Placeholder 81"/>
          <p:cNvSpPr>
            <a:spLocks noGrp="1"/>
          </p:cNvSpPr>
          <p:nvPr>
            <p:ph type="ftr" sz="quarter" idx="11"/>
          </p:nvPr>
        </p:nvSpPr>
        <p:spPr>
          <a:xfrm>
            <a:off x="0" y="7203864"/>
            <a:ext cx="9906000" cy="413808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r>
              <a:rPr lang="en-US" dirty="0" smtClean="0"/>
              <a:t>(c) Leigh Duncan 2013                                                            Do not duplicate without permission                                                  www.leighduncan.com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0" y="2286000"/>
            <a:ext cx="1904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3-Waiting for blood results Ty &amp; Sarah leave for cattle drive.</a:t>
            </a:r>
            <a:endParaRPr lang="en-US" sz="1100" dirty="0"/>
          </a:p>
        </p:txBody>
      </p:sp>
      <p:sp>
        <p:nvSpPr>
          <p:cNvPr id="94" name="TextBox 93"/>
          <p:cNvSpPr txBox="1"/>
          <p:nvPr/>
        </p:nvSpPr>
        <p:spPr>
          <a:xfrm>
            <a:off x="685800" y="4800600"/>
            <a:ext cx="17924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2-Ty denies fathering Jimmy</a:t>
            </a:r>
            <a:endParaRPr lang="en-US" sz="1100" dirty="0"/>
          </a:p>
        </p:txBody>
      </p:sp>
      <p:sp>
        <p:nvSpPr>
          <p:cNvPr id="95" name="TextBox 94"/>
          <p:cNvSpPr txBox="1"/>
          <p:nvPr/>
        </p:nvSpPr>
        <p:spPr>
          <a:xfrm rot="17786222">
            <a:off x="1012611" y="3716995"/>
            <a:ext cx="1159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2-Ty agrees to a blood test / Sarah’s boss threatens her job over Jimmy</a:t>
            </a:r>
          </a:p>
          <a:p>
            <a:endParaRPr lang="en-US" sz="1100" dirty="0"/>
          </a:p>
        </p:txBody>
      </p:sp>
      <p:sp>
        <p:nvSpPr>
          <p:cNvPr id="98" name="TextBox 97"/>
          <p:cNvSpPr txBox="1"/>
          <p:nvPr/>
        </p:nvSpPr>
        <p:spPr>
          <a:xfrm rot="19414179">
            <a:off x="2188121" y="2374599"/>
            <a:ext cx="12657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4-A Big Test - Ty loses track of Jimmy</a:t>
            </a:r>
            <a:endParaRPr lang="en-US" sz="1100" dirty="0"/>
          </a:p>
        </p:txBody>
      </p:sp>
      <p:sp>
        <p:nvSpPr>
          <p:cNvPr id="99" name="TextBox 98"/>
          <p:cNvSpPr txBox="1"/>
          <p:nvPr/>
        </p:nvSpPr>
        <p:spPr>
          <a:xfrm rot="18994800">
            <a:off x="1326922" y="2956013"/>
            <a:ext cx="1306282" cy="611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3-No creature comforts; Sarah goes anyway</a:t>
            </a:r>
            <a:endParaRPr lang="en-US" sz="1100" dirty="0"/>
          </a:p>
        </p:txBody>
      </p:sp>
      <p:sp>
        <p:nvSpPr>
          <p:cNvPr id="100" name="TextBox 99"/>
          <p:cNvSpPr txBox="1"/>
          <p:nvPr/>
        </p:nvSpPr>
        <p:spPr>
          <a:xfrm>
            <a:off x="609601" y="1676401"/>
            <a:ext cx="205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4-Ty turns tables; accuses Sarah of breaking Jimmy’s heart</a:t>
            </a:r>
            <a:endParaRPr lang="en-US" sz="1100" dirty="0"/>
          </a:p>
        </p:txBody>
      </p:sp>
      <p:sp>
        <p:nvSpPr>
          <p:cNvPr id="102" name="TextBox 101"/>
          <p:cNvSpPr txBox="1"/>
          <p:nvPr/>
        </p:nvSpPr>
        <p:spPr>
          <a:xfrm rot="20530180">
            <a:off x="3032310" y="1985618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5-A small test- breakfast</a:t>
            </a:r>
            <a:endParaRPr lang="en-US" sz="11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981202" y="1066801"/>
            <a:ext cx="1904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5-Ty vows to make cattle drive memorable for Jimmy</a:t>
            </a:r>
            <a:endParaRPr lang="en-US" sz="1100" dirty="0"/>
          </a:p>
        </p:txBody>
      </p:sp>
      <p:sp>
        <p:nvSpPr>
          <p:cNvPr id="91" name="TextBox 90"/>
          <p:cNvSpPr txBox="1"/>
          <p:nvPr/>
        </p:nvSpPr>
        <p:spPr>
          <a:xfrm>
            <a:off x="6858001" y="228601"/>
            <a:ext cx="1531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Plotting Arch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810001" y="1066801"/>
            <a:ext cx="12731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6-Sarah decides to </a:t>
            </a:r>
          </a:p>
          <a:p>
            <a:r>
              <a:rPr lang="en-US" sz="1100" dirty="0" smtClean="0"/>
              <a:t>leave DCF</a:t>
            </a:r>
            <a:endParaRPr lang="en-US" sz="11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114800" y="1752600"/>
            <a:ext cx="106471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6-Big test – </a:t>
            </a:r>
          </a:p>
          <a:p>
            <a:r>
              <a:rPr lang="en-US" sz="1100" dirty="0" smtClean="0"/>
              <a:t>Rattlesnakes!</a:t>
            </a:r>
          </a:p>
          <a:p>
            <a:r>
              <a:rPr lang="en-US" sz="1100" dirty="0" smtClean="0"/>
              <a:t>The resolution </a:t>
            </a:r>
          </a:p>
          <a:p>
            <a:r>
              <a:rPr lang="en-US" sz="1100" dirty="0" smtClean="0"/>
              <a:t>moves  them  </a:t>
            </a:r>
          </a:p>
          <a:p>
            <a:r>
              <a:rPr lang="en-US" sz="1100" dirty="0" smtClean="0"/>
              <a:t>closer</a:t>
            </a:r>
            <a:endParaRPr lang="en-US" sz="11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953001" y="838200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7-Small test – Ty takes Jimmy</a:t>
            </a:r>
          </a:p>
          <a:p>
            <a:r>
              <a:rPr lang="en-US" sz="1100" dirty="0" smtClean="0"/>
              <a:t>for ride on Ranger</a:t>
            </a:r>
            <a:endParaRPr lang="en-US" sz="11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029200" y="1752600"/>
            <a:ext cx="99059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7-Small test-</a:t>
            </a:r>
          </a:p>
          <a:p>
            <a:r>
              <a:rPr lang="en-US" sz="1100" dirty="0" smtClean="0"/>
              <a:t>Sarah says no</a:t>
            </a:r>
          </a:p>
          <a:p>
            <a:r>
              <a:rPr lang="en-US" sz="1100" dirty="0" smtClean="0"/>
              <a:t>To campfire but trusts Ty to keep her safe while fishing</a:t>
            </a:r>
            <a:endParaRPr lang="en-US" sz="11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248400" y="1143000"/>
            <a:ext cx="17716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Ty &amp; Sarah talk, grow closer</a:t>
            </a:r>
            <a:endParaRPr lang="en-US" sz="1100" dirty="0"/>
          </a:p>
        </p:txBody>
      </p:sp>
      <p:sp>
        <p:nvSpPr>
          <p:cNvPr id="111" name="TextBox 110"/>
          <p:cNvSpPr txBox="1"/>
          <p:nvPr/>
        </p:nvSpPr>
        <p:spPr>
          <a:xfrm rot="897899">
            <a:off x="6003470" y="2028981"/>
            <a:ext cx="10390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Another test – </a:t>
            </a:r>
          </a:p>
          <a:p>
            <a:r>
              <a:rPr lang="en-US" sz="1100" dirty="0" smtClean="0"/>
              <a:t>The pregnant</a:t>
            </a:r>
          </a:p>
          <a:p>
            <a:r>
              <a:rPr lang="en-US" sz="1100" dirty="0" smtClean="0"/>
              <a:t>Brahman</a:t>
            </a:r>
            <a:endParaRPr lang="en-US" sz="1100" dirty="0"/>
          </a:p>
        </p:txBody>
      </p:sp>
      <p:sp>
        <p:nvSpPr>
          <p:cNvPr id="114" name="TextBox 113"/>
          <p:cNvSpPr txBox="1"/>
          <p:nvPr/>
        </p:nvSpPr>
        <p:spPr>
          <a:xfrm>
            <a:off x="7391400" y="1600200"/>
            <a:ext cx="14013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Sarah visits campfire;</a:t>
            </a:r>
          </a:p>
          <a:p>
            <a:r>
              <a:rPr lang="en-US" sz="1100" dirty="0" smtClean="0"/>
              <a:t>FIRST KISS</a:t>
            </a:r>
            <a:endParaRPr lang="en-US" sz="1100" dirty="0"/>
          </a:p>
        </p:txBody>
      </p:sp>
      <p:sp>
        <p:nvSpPr>
          <p:cNvPr id="115" name="TextBox 114"/>
          <p:cNvSpPr txBox="1"/>
          <p:nvPr/>
        </p:nvSpPr>
        <p:spPr>
          <a:xfrm rot="1521546">
            <a:off x="6903910" y="2286156"/>
            <a:ext cx="885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Ty &amp; Sarah reveal</a:t>
            </a:r>
          </a:p>
          <a:p>
            <a:r>
              <a:rPr lang="en-US" sz="1100" dirty="0" smtClean="0"/>
              <a:t>     their </a:t>
            </a:r>
            <a:r>
              <a:rPr lang="en-US" sz="1100" dirty="0" err="1" smtClean="0"/>
              <a:t>backstories</a:t>
            </a:r>
            <a:endParaRPr lang="en-US" sz="1100" dirty="0"/>
          </a:p>
        </p:txBody>
      </p:sp>
      <p:sp>
        <p:nvSpPr>
          <p:cNvPr id="116" name="TextBox 115"/>
          <p:cNvSpPr txBox="1"/>
          <p:nvPr/>
        </p:nvSpPr>
        <p:spPr>
          <a:xfrm rot="1720963">
            <a:off x="6580182" y="3054088"/>
            <a:ext cx="958900" cy="59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Another test – Jimmy wanders off</a:t>
            </a:r>
            <a:endParaRPr lang="en-US" sz="1100" dirty="0"/>
          </a:p>
        </p:txBody>
      </p:sp>
      <p:sp>
        <p:nvSpPr>
          <p:cNvPr id="117" name="TextBox 116"/>
          <p:cNvSpPr txBox="1"/>
          <p:nvPr/>
        </p:nvSpPr>
        <p:spPr>
          <a:xfrm rot="2413979">
            <a:off x="7461404" y="2826855"/>
            <a:ext cx="96281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Ty invites Sarah back to Circle P</a:t>
            </a:r>
          </a:p>
          <a:p>
            <a:endParaRPr lang="en-US" sz="1100" dirty="0" smtClean="0"/>
          </a:p>
          <a:p>
            <a:r>
              <a:rPr lang="en-US" sz="1100" dirty="0" smtClean="0"/>
              <a:t>Ty in love, but doesn’t voice it</a:t>
            </a:r>
            <a:endParaRPr lang="en-US" sz="1100" dirty="0"/>
          </a:p>
        </p:txBody>
      </p:sp>
      <p:sp>
        <p:nvSpPr>
          <p:cNvPr id="120" name="TextBox 119"/>
          <p:cNvSpPr txBox="1"/>
          <p:nvPr/>
        </p:nvSpPr>
        <p:spPr>
          <a:xfrm>
            <a:off x="8839200" y="26670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Ty tested at cow sale</a:t>
            </a:r>
            <a:endParaRPr lang="en-US" sz="1100" dirty="0"/>
          </a:p>
        </p:txBody>
      </p:sp>
      <p:sp>
        <p:nvSpPr>
          <p:cNvPr id="121" name="TextBox 120"/>
          <p:cNvSpPr txBox="1"/>
          <p:nvPr/>
        </p:nvSpPr>
        <p:spPr>
          <a:xfrm rot="2945744">
            <a:off x="7682691" y="3550241"/>
            <a:ext cx="133778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Cattle drive ends</a:t>
            </a:r>
          </a:p>
          <a:p>
            <a:endParaRPr lang="en-US" sz="1100" dirty="0" smtClean="0"/>
          </a:p>
          <a:p>
            <a:r>
              <a:rPr lang="en-US" sz="1100" dirty="0" smtClean="0"/>
              <a:t>Sarah in love but hits Black Moment before she can voice it</a:t>
            </a:r>
          </a:p>
          <a:p>
            <a:endParaRPr lang="en-US" sz="1100" dirty="0" smtClean="0"/>
          </a:p>
          <a:p>
            <a:r>
              <a:rPr lang="en-US" sz="1100" dirty="0" smtClean="0"/>
              <a:t>Jimmy’s Paternity results affect both Ty &amp; Sarah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8534400" y="4876800"/>
            <a:ext cx="15240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Ty’s Black Moment; realizes Sarah knew results</a:t>
            </a:r>
          </a:p>
          <a:p>
            <a:endParaRPr lang="en-US" sz="1100" dirty="0" smtClean="0"/>
          </a:p>
          <a:p>
            <a:r>
              <a:rPr lang="en-US" sz="1100" dirty="0" smtClean="0"/>
              <a:t>Ty goes after Sarah; assures her he’s changed and “Blood isn’t everything”</a:t>
            </a:r>
          </a:p>
          <a:p>
            <a:endParaRPr lang="en-US" sz="1100" dirty="0" smtClean="0"/>
          </a:p>
          <a:p>
            <a:r>
              <a:rPr lang="en-US" sz="1100" dirty="0" smtClean="0"/>
              <a:t>He proposes; she says, “Yes!”</a:t>
            </a:r>
            <a:endParaRPr lang="en-US" sz="11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1028</Words>
  <Application>Microsoft Office PowerPoint</Application>
  <PresentationFormat>Custom</PresentationFormat>
  <Paragraphs>146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Duncan</dc:creator>
  <cp:lastModifiedBy>Lee Duncan</cp:lastModifiedBy>
  <cp:revision>56</cp:revision>
  <dcterms:created xsi:type="dcterms:W3CDTF">2011-10-13T18:38:36Z</dcterms:created>
  <dcterms:modified xsi:type="dcterms:W3CDTF">2013-07-03T22:53:38Z</dcterms:modified>
</cp:coreProperties>
</file>